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63" r:id="rId5"/>
    <p:sldId id="260" r:id="rId6"/>
    <p:sldId id="269" r:id="rId7"/>
    <p:sldId id="270" r:id="rId8"/>
    <p:sldId id="271" r:id="rId9"/>
    <p:sldId id="264" r:id="rId10"/>
    <p:sldId id="275" r:id="rId11"/>
    <p:sldId id="276" r:id="rId12"/>
    <p:sldId id="277" r:id="rId13"/>
    <p:sldId id="278" r:id="rId14"/>
    <p:sldId id="280" r:id="rId15"/>
    <p:sldId id="281" r:id="rId16"/>
    <p:sldId id="261" r:id="rId17"/>
    <p:sldId id="262" r:id="rId18"/>
  </p:sldIdLst>
  <p:sldSz cx="12192000" cy="6858000"/>
  <p:notesSz cx="6858000" cy="9144000"/>
  <p:embeddedFontLst>
    <p:embeddedFont>
      <p:font typeface="SentyZHAO 新蒂赵孟頫" panose="02020500000000000000" charset="-122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aramond" panose="02020404030301010803" pitchFamily="18" charset="0"/>
      <p:regular r:id="rId25"/>
      <p:bold r:id="rId26"/>
      <p:italic r:id="rId27"/>
    </p:embeddedFont>
    <p:embeddedFont>
      <p:font typeface="標楷體" panose="03000509000000000000" pitchFamily="65" charset="-120"/>
      <p:regular r:id="rId2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9577" autoAdjust="0"/>
  </p:normalViewPr>
  <p:slideViewPr>
    <p:cSldViewPr snapToGrid="0">
      <p:cViewPr varScale="1">
        <p:scale>
          <a:sx n="57" d="100"/>
          <a:sy n="57" d="100"/>
        </p:scale>
        <p:origin x="136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44684-79D7-44A4-B33C-084B1FF84602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FCF75-80E5-4F81-B8B8-D0F4607C92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61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Rule 1: Player with initiative can’t put in the middle in the first round.</a:t>
            </a:r>
          </a:p>
          <a:p>
            <a:r>
              <a:rPr lang="en-US" altLang="zh-TW" dirty="0"/>
              <a:t>Rule 2: never consecutively moves the same chess piece.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FCF75-80E5-4F81-B8B8-D0F4607C920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50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923F1-7A75-40EB-BBFC-245F6A0C4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FD71D1-E3C2-4B85-BEFC-C327C14D2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DDB546-1E96-4BD2-97BC-66A87EB6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83DED-C8E5-4B26-909C-ABCE3C9816C6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091FB-82B9-4FEC-A01A-100C6328A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002B31-D68C-4788-A542-1A2D7792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5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CC062-6F86-45B5-846C-C435F4E3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86EA08-F440-4CB8-A93D-0FBBE1C83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60DE64-B001-49E2-B614-2515F79A0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4C8E3-A0D7-45D8-A0F2-17D069B56B1F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44794C-5278-4595-B481-57E654FBE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405685-F0A9-4B38-B99B-5F0B2ECD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002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A665C4A-A915-447B-BC45-1DB862219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4D9815-6AB5-415D-973D-3C511919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E00608-0939-4E10-9F8F-E988E0A1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3E0CC-D918-4868-815C-A0669AEFCC75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9234DF-9020-479E-AC5C-2FE5BD92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132932-15D3-4376-BF82-9E3337AE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86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923F1-7A75-40EB-BBFC-245F6A0C4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DFD71D1-E3C2-4B85-BEFC-C327C14D2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DDB546-1E96-4BD2-97BC-66A87EB6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FDA66-0B4C-4ADC-9A19-7368CFD048E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15091FB-82B9-4FEC-A01A-100C6328A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002B31-D68C-4788-A542-1A2D7792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29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8BEFF-8224-473A-8983-BC8EF343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9C40FE-3966-4455-B2F0-845787363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41BBF9-FDB6-4C33-8B6D-01D105DA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2BA31-D013-47A4-A17D-29966C9914A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70FF55-FDD6-437F-B848-2FC4BA9D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5F46F6-562A-4FA2-A96F-03EB1EAE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42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3F408D-5FCD-4A81-BB5C-B5F25456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BF90E2-BB7B-4E5E-854A-1BBA645D1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B1B499-9E7D-4C12-BC30-F503803C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DA62-DF2B-4C47-B377-6A88F8A4D75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650C94-8160-46EA-BCD5-6D874D45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2AAE77-C708-46C6-B1E8-7A83597B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79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8715DA-AF79-48BB-8F97-DBDC2042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F4A228-D8D0-4170-B613-83B4CE7AE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9D1249-E2E2-4AEC-BE11-615B2CEE8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500D14-0188-4812-980C-0D8E841DD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5CEE-9AE9-4B28-B4CD-654BB5E98E9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CC0BCA-19FF-47B0-BAE6-43AF9245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707F8F-3E10-42E8-B36E-C82C998B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12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9B672-3FCD-4B06-9475-476A997E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6050AE-E315-41A9-B0A6-003B04D6D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19F5D0-A1EA-41CC-8638-53E3B0588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5C175EE-62DB-4E70-A027-E338917EF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238279-D910-437C-A8A0-D29E1AEB8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589577-F28E-421E-A799-B1BAE421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C7BBF-A3C0-4CB4-AC9C-4D925055438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7E3EBF2-3524-4182-AAA9-F3915C275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25ED6FB-EB2B-4475-A563-7DE7F885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96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377FE-0300-4245-9A78-11266119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9499F4C-06AF-4644-BAD2-FCFF58D0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035A2-19EB-4B95-8A2C-F4D0CA26E82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C288DD-39F8-47DA-8197-D3AE6CA6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2C4CD4-2A0E-4E38-ABA0-94381C77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015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7F312C9-5A4F-4CF8-B8B3-78B4B68A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66BD-76FC-438D-8252-10D3D3CA5F6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7C1C3A1-6265-4139-8F16-D998C927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7A8708-511B-4661-9D2C-C9FF2DE2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95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A2544-B662-439D-A3CD-11C9EAB1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382482-744B-4AA8-B339-20DCB7269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4B8053E-113F-4BDA-9CD2-21D63393C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93A174-B376-4F74-913C-76137F36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4634F-F96A-4A88-8906-11E8FD79206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8A819E-BCBA-434C-A835-60E9ABB0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CA751A-D0F8-42F1-ADF9-2848F56C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3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48BEFF-8224-473A-8983-BC8EF343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9C40FE-3966-4455-B2F0-845787363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41BBF9-FDB6-4C33-8B6D-01D105DA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F019-476E-4916-B5A1-58D224B662DE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70FF55-FDD6-437F-B848-2FC4BA9D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5F46F6-562A-4FA2-A96F-03EB1EAE5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035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8F7F6-8D15-4BC3-A1B7-3DD1E959F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66F2AE3-D810-4765-80C0-7A0506155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55253C-24E0-4D4D-A987-197C27445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4B4C0B-387C-4EDE-97F5-600625CC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1D2F-A3F1-484C-ACEB-67B0D02435D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D3EE1-050D-404B-914B-803699B3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0ECAB5-72EE-40CF-9987-34802052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60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CC062-6F86-45B5-846C-C435F4E36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86EA08-F440-4CB8-A93D-0FBBE1C83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60DE64-B001-49E2-B614-2515F79A0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133C-498F-477E-B747-A4E991E67917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44794C-5278-4595-B481-57E654FBE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405685-F0A9-4B38-B99B-5F0B2ECD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00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A665C4A-A915-447B-BC45-1DB8622194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4D9815-6AB5-415D-973D-3C5119192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E00608-0939-4E10-9F8F-E988E0A1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E9D0-2FB7-4F84-9E41-B9D7B157AB1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9234DF-9020-479E-AC5C-2FE5BD92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132932-15D3-4376-BF82-9E3337AE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67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3F408D-5FCD-4A81-BB5C-B5F25456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BF90E2-BB7B-4E5E-854A-1BBA645D1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B1B499-9E7D-4C12-BC30-F503803CF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C20F-199B-4ECD-BA95-71DA64E6C22D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650C94-8160-46EA-BCD5-6D874D45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2AAE77-C708-46C6-B1E8-7A83597B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359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8715DA-AF79-48BB-8F97-DBDC2042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F4A228-D8D0-4170-B613-83B4CE7AEC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9D1249-E2E2-4AEC-BE11-615B2CEE8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500D14-0188-4812-980C-0D8E841DD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54A7-F865-46DF-94B0-5DDEC3D537AD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7CC0BCA-19FF-47B0-BAE6-43AF9245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707F8F-3E10-42E8-B36E-C82C998B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16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9B672-3FCD-4B06-9475-476A997E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6050AE-E315-41A9-B0A6-003B04D6D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19F5D0-A1EA-41CC-8638-53E3B0588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5C175EE-62DB-4E70-A027-E338917EF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238279-D910-437C-A8A0-D29E1AEB8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6589577-F28E-421E-A799-B1BAE421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CE25-3A12-4D0C-9F12-206BC9B2EAF3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7E3EBF2-3524-4182-AAA9-F3915C275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25ED6FB-EB2B-4475-A563-7DE7F885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929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D377FE-0300-4245-9A78-11266119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9499F4C-06AF-4644-BAD2-FCFF58D0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05015-ACFB-4149-A812-460A31F30449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6C288DD-39F8-47DA-8197-D3AE6CA6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52C4CD4-2A0E-4E38-ABA0-94381C77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56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7F312C9-5A4F-4CF8-B8B3-78B4B68A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9E4AC-72DE-4D87-B1A1-74C302C4509A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7C1C3A1-6265-4139-8F16-D998C927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7A8708-511B-4661-9D2C-C9FF2DE2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03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A2544-B662-439D-A3CD-11C9EAB12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382482-744B-4AA8-B339-20DCB7269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4B8053E-113F-4BDA-9CD2-21D63393C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93A174-B376-4F74-913C-76137F36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D62C4-2933-47ED-BD5D-D4158908D81F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8A819E-BCBA-434C-A835-60E9ABB0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CA751A-D0F8-42F1-ADF9-2848F56C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496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8F7F6-8D15-4BC3-A1B7-3DD1E959F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66F2AE3-D810-4765-80C0-7A0506155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55253C-24E0-4D4D-A987-197C27445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34B4C0B-387C-4EDE-97F5-600625CC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64C67-8EA6-454A-8300-B2F17AF070C5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0D3EE1-050D-404B-914B-803699B3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0ECAB5-72EE-40CF-9987-34802052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023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6335A2-E3B8-4521-B1C9-55A6EBFF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125158-7973-48E6-8464-3595926B7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5FBBCD-DE6C-4509-AF51-B9DDE258A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28E9F-4AA3-462A-93EC-7DA43116F610}" type="datetime1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711F30-5910-4992-B268-AA5186AA9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CF65EB-64E4-462C-B17E-E8C33CADE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68B9D-8BF1-4CCA-B738-36788F703E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19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66335A2-E3B8-4521-B1C9-55A6EBFF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125158-7973-48E6-8464-3595926B7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5FBBCD-DE6C-4509-AF51-B9DDE258A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4713D-33E7-4991-ABEA-B5BCC5A2B0A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t>2021/1/18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711F30-5910-4992-B268-AA5186AA9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CF65EB-64E4-462C-B17E-E8C33CADE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3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3.jp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1.xml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0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6.wdp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881136-CD60-4A5E-A81B-68B60B4362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682" y="2076026"/>
            <a:ext cx="9144000" cy="946057"/>
          </a:xfrm>
        </p:spPr>
        <p:txBody>
          <a:bodyPr/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Gamer</a:t>
            </a:r>
            <a:r>
              <a:rPr lang="en-US" altLang="zh-TW" dirty="0">
                <a:solidFill>
                  <a:schemeClr val="bg1"/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Robot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50E8DC4-03C1-4649-9C77-7453891D3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0527" y="3557059"/>
            <a:ext cx="7204533" cy="1977050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+mj-ea"/>
              </a:rPr>
              <a:t>Group 5</a:t>
            </a:r>
          </a:p>
          <a:p>
            <a:r>
              <a:rPr lang="zh-TW" altLang="en-US" sz="36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+mj-ea"/>
              </a:rPr>
              <a:t>蘇冠毓</a:t>
            </a:r>
            <a:r>
              <a:rPr lang="en-US" altLang="zh-TW" sz="36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+mj-ea"/>
              </a:rPr>
              <a:t> </a:t>
            </a:r>
            <a:r>
              <a:rPr lang="zh-TW" altLang="en-US" sz="36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+mj-ea"/>
              </a:rPr>
              <a:t>莊志淵</a:t>
            </a:r>
            <a:r>
              <a:rPr lang="en-US" altLang="zh-TW" sz="36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+mj-ea"/>
              </a:rPr>
              <a:t> </a:t>
            </a:r>
            <a:r>
              <a:rPr lang="zh-TW" altLang="en-US" sz="36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+mj-ea"/>
              </a:rPr>
              <a:t>張原愷</a:t>
            </a:r>
            <a:endParaRPr lang="en-US" altLang="zh-TW" sz="3600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+mj-ea"/>
            </a:endParaRPr>
          </a:p>
          <a:p>
            <a:r>
              <a:rPr lang="en-US" altLang="zh-TW" sz="3600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+mj-ea"/>
              </a:rPr>
              <a:t>Date:  2021/01/18</a:t>
            </a:r>
            <a:endParaRPr lang="zh-TW" altLang="en-US" sz="3600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+mj-ea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9BCCB47-81D2-4DDC-A4ED-C1ABC017AE7C}"/>
              </a:ext>
            </a:extLst>
          </p:cNvPr>
          <p:cNvCxnSpPr>
            <a:cxnSpLocks/>
          </p:cNvCxnSpPr>
          <p:nvPr/>
        </p:nvCxnSpPr>
        <p:spPr>
          <a:xfrm flipV="1">
            <a:off x="3113740" y="3301497"/>
            <a:ext cx="625736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52815B-224C-40DA-A8E6-D5ECBCFC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993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Methodology – Detection (1/2)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092AC6-AD8E-44F8-8420-77A282E7AC85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074277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10" name="內容版面配置區 16">
            <a:extLst>
              <a:ext uri="{FF2B5EF4-FFF2-40B4-BE49-F238E27FC236}">
                <a16:creationId xmlns:a16="http://schemas.microsoft.com/office/drawing/2014/main" id="{F5E20F6F-21CA-42D2-A417-5B5D60CA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6" b="23865" l="73385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59" b="75223"/>
          <a:stretch/>
        </p:blipFill>
        <p:spPr>
          <a:xfrm>
            <a:off x="10337800" y="210027"/>
            <a:ext cx="1228728" cy="1223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5BB9A2-B37F-4E3A-B890-9888ECE89D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6" b="24085" l="2538" r="25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878" b="75165"/>
          <a:stretch/>
        </p:blipFill>
        <p:spPr>
          <a:xfrm>
            <a:off x="11041064" y="1027906"/>
            <a:ext cx="838200" cy="837377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A108D7-2A7F-490B-96E7-6B00B50F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D4F78268-390D-4A9A-BF8E-3E7FF69485BC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9345702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Sort coordinates and give a number to each chessboard corner.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C5C886-E41C-4CA0-95C6-B6AD4C5B4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422" y="2882806"/>
            <a:ext cx="1983346" cy="357329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512FDF0-0C8F-43D2-9920-A855CFFBBF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82" y="2999626"/>
            <a:ext cx="4586465" cy="34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Methodology – Detection (2/2)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092AC6-AD8E-44F8-8420-77A282E7AC85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074277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10" name="內容版面配置區 16">
            <a:extLst>
              <a:ext uri="{FF2B5EF4-FFF2-40B4-BE49-F238E27FC236}">
                <a16:creationId xmlns:a16="http://schemas.microsoft.com/office/drawing/2014/main" id="{F5E20F6F-21CA-42D2-A417-5B5D60CA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6" b="23865" l="73385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59" b="75223"/>
          <a:stretch/>
        </p:blipFill>
        <p:spPr>
          <a:xfrm>
            <a:off x="10337800" y="210027"/>
            <a:ext cx="1228728" cy="1223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5BB9A2-B37F-4E3A-B890-9888ECE89D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6" b="24085" l="2538" r="25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878" b="75165"/>
          <a:stretch/>
        </p:blipFill>
        <p:spPr>
          <a:xfrm>
            <a:off x="11041064" y="1027906"/>
            <a:ext cx="838200" cy="837377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A108D7-2A7F-490B-96E7-6B00B50F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D4F78268-390D-4A9A-BF8E-3E7FF69485BC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9345702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Distinguish between the blue and the red chess pieces.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1" t="23815" r="24432" b="24423"/>
          <a:stretch/>
        </p:blipFill>
        <p:spPr>
          <a:xfrm>
            <a:off x="8378808" y="3249688"/>
            <a:ext cx="2978131" cy="262303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8" t="19030" r="20531" b="29253"/>
          <a:stretch/>
        </p:blipFill>
        <p:spPr>
          <a:xfrm>
            <a:off x="835061" y="3249688"/>
            <a:ext cx="2978131" cy="2588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C316CF-5BE7-44B4-8D72-42B232FF8C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6093" y="3685633"/>
            <a:ext cx="3539814" cy="18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Methodology – Detection (2/2)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092AC6-AD8E-44F8-8420-77A282E7AC85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074277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10" name="內容版面配置區 16">
            <a:extLst>
              <a:ext uri="{FF2B5EF4-FFF2-40B4-BE49-F238E27FC236}">
                <a16:creationId xmlns:a16="http://schemas.microsoft.com/office/drawing/2014/main" id="{F5E20F6F-21CA-42D2-A417-5B5D60CA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6" b="23865" l="73385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59" b="75223"/>
          <a:stretch/>
        </p:blipFill>
        <p:spPr>
          <a:xfrm>
            <a:off x="10337800" y="210027"/>
            <a:ext cx="1228728" cy="1223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5BB9A2-B37F-4E3A-B890-9888ECE89D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6" b="24085" l="2538" r="25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878" b="75165"/>
          <a:stretch/>
        </p:blipFill>
        <p:spPr>
          <a:xfrm>
            <a:off x="11041064" y="1027906"/>
            <a:ext cx="838200" cy="837377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A108D7-2A7F-490B-96E7-6B00B50F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D4F78268-390D-4A9A-BF8E-3E7FF69485BC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9345702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Distinguish between the blue and the red chess pieces.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1" t="23815" r="24432" b="24423"/>
          <a:stretch/>
        </p:blipFill>
        <p:spPr>
          <a:xfrm>
            <a:off x="8378808" y="3249688"/>
            <a:ext cx="2978131" cy="262303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8" t="19030" r="20531" b="29253"/>
          <a:stretch/>
        </p:blipFill>
        <p:spPr>
          <a:xfrm>
            <a:off x="835061" y="3249688"/>
            <a:ext cx="2978131" cy="2588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C316CF-5BE7-44B4-8D72-42B232FF8C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6093" y="3685633"/>
            <a:ext cx="3539814" cy="18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Methodology – Algorithm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092AC6-AD8E-44F8-8420-77A282E7AC85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074277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10" name="內容版面配置區 16">
            <a:extLst>
              <a:ext uri="{FF2B5EF4-FFF2-40B4-BE49-F238E27FC236}">
                <a16:creationId xmlns:a16="http://schemas.microsoft.com/office/drawing/2014/main" id="{F5E20F6F-21CA-42D2-A417-5B5D60CA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6" b="23865" l="73385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59" b="75223"/>
          <a:stretch/>
        </p:blipFill>
        <p:spPr>
          <a:xfrm>
            <a:off x="10337800" y="210027"/>
            <a:ext cx="1228728" cy="1223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5BB9A2-B37F-4E3A-B890-9888ECE89D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6" b="24085" l="2538" r="25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878" b="75165"/>
          <a:stretch/>
        </p:blipFill>
        <p:spPr>
          <a:xfrm>
            <a:off x="11041064" y="1027906"/>
            <a:ext cx="838200" cy="837377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A108D7-2A7F-490B-96E7-6B00B50F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D4F78268-390D-4A9A-BF8E-3E7FF69485BC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9345702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Robot decision making</a:t>
            </a:r>
          </a:p>
          <a:p>
            <a:pPr lvl="1"/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The red circles represent the player’s chess pieces and the blue ones represent the robot’s.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FE5DA0-2108-4077-859C-267F0270D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626" y="3306244"/>
            <a:ext cx="4338747" cy="34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Result – Demo Video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092AC6-AD8E-44F8-8420-77A282E7AC85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074277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10" name="內容版面配置區 16">
            <a:extLst>
              <a:ext uri="{FF2B5EF4-FFF2-40B4-BE49-F238E27FC236}">
                <a16:creationId xmlns:a16="http://schemas.microsoft.com/office/drawing/2014/main" id="{F5E20F6F-21CA-42D2-A417-5B5D60CA887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16" b="23865" l="73385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59" b="75223"/>
          <a:stretch/>
        </p:blipFill>
        <p:spPr>
          <a:xfrm>
            <a:off x="10337800" y="210027"/>
            <a:ext cx="1228728" cy="1223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5BB9A2-B37F-4E3A-B890-9888ECE89D8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16" b="24085" l="2538" r="25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878" b="75165"/>
          <a:stretch/>
        </p:blipFill>
        <p:spPr>
          <a:xfrm>
            <a:off x="11041064" y="1027906"/>
            <a:ext cx="838200" cy="837377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A108D7-2A7F-490B-96E7-6B00B50F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D4F78268-390D-4A9A-BF8E-3E7FF69485BC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9345702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Gamer robot playing with one of our team.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4" name="video-1610637714">
            <a:hlinkClick r:id="" action="ppaction://media"/>
            <a:extLst>
              <a:ext uri="{FF2B5EF4-FFF2-40B4-BE49-F238E27FC236}">
                <a16:creationId xmlns:a16="http://schemas.microsoft.com/office/drawing/2014/main" id="{22EE2F95-9E67-4133-860A-BB752411E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34614" y="2570857"/>
            <a:ext cx="6922771" cy="396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E60EE6F-3C0F-40F5-9608-7D7BABDB1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8299" y="3249622"/>
            <a:ext cx="3676650" cy="1500187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b="1" dirty="0">
                <a:solidFill>
                  <a:schemeClr val="bg1">
                    <a:lumMod val="85000"/>
                  </a:schemeClr>
                </a:solidFill>
                <a:latin typeface="SentyZHAO 新蒂赵孟頫" panose="03000600000000000000" pitchFamily="66" charset="-122"/>
                <a:ea typeface="SentyZHAO 新蒂赵孟頫" panose="03000600000000000000" pitchFamily="66" charset="-122"/>
              </a:rPr>
              <a:t>Thanks</a:t>
            </a:r>
            <a:endParaRPr lang="zh-TW" altLang="en-US" sz="6000" b="1" dirty="0">
              <a:solidFill>
                <a:schemeClr val="bg1">
                  <a:lumMod val="85000"/>
                </a:schemeClr>
              </a:solidFill>
              <a:latin typeface="SentyZHAO 新蒂赵孟頫" panose="03000600000000000000" pitchFamily="66" charset="-122"/>
              <a:ea typeface="SentyZHAO 新蒂赵孟頫" panose="03000600000000000000" pitchFamily="66" charset="-122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9B0B610-4D02-48B1-ABE8-7F9078DD221E}"/>
              </a:ext>
            </a:extLst>
          </p:cNvPr>
          <p:cNvCxnSpPr>
            <a:cxnSpLocks/>
          </p:cNvCxnSpPr>
          <p:nvPr/>
        </p:nvCxnSpPr>
        <p:spPr>
          <a:xfrm>
            <a:off x="3954462" y="3217863"/>
            <a:ext cx="42830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標題 3">
            <a:extLst>
              <a:ext uri="{FF2B5EF4-FFF2-40B4-BE49-F238E27FC236}">
                <a16:creationId xmlns:a16="http://schemas.microsoft.com/office/drawing/2014/main" id="{928EC7D4-B8CB-46D7-9BD7-B42BDF67704D}"/>
              </a:ext>
            </a:extLst>
          </p:cNvPr>
          <p:cNvSpPr txBox="1">
            <a:spLocks/>
          </p:cNvSpPr>
          <p:nvPr/>
        </p:nvSpPr>
        <p:spPr>
          <a:xfrm>
            <a:off x="2984499" y="2269349"/>
            <a:ext cx="6064251" cy="9802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SentyZHAO 新蒂赵孟頫" panose="03000600000000000000" pitchFamily="66" charset="-122"/>
                <a:ea typeface="SentyZHAO 新蒂赵孟頫" panose="03000600000000000000" pitchFamily="66" charset="-122"/>
              </a:rPr>
              <a:t>END</a:t>
            </a:r>
            <a:endParaRPr lang="zh-TW" altLang="en-US" b="1" dirty="0">
              <a:solidFill>
                <a:schemeClr val="bg1">
                  <a:lumMod val="85000"/>
                </a:schemeClr>
              </a:solidFill>
              <a:latin typeface="SentyZHAO 新蒂赵孟頫" panose="03000600000000000000" pitchFamily="66" charset="-122"/>
              <a:ea typeface="SentyZHAO 新蒂赵孟頫" panose="03000600000000000000" pitchFamily="66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11F9A25-CDFE-4C15-8055-E6F0F48EC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93" b="63709" l="2800" r="90000">
                        <a14:foregroundMark x1="30400" y1="35092" x2="33400" y2="36851"/>
                        <a14:foregroundMark x1="18700" y1="44444" x2="18700" y2="44444"/>
                        <a14:foregroundMark x1="38500" y1="47802" x2="38500" y2="47802"/>
                        <a14:foregroundMark x1="32000" y1="40687" x2="32000" y2="406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7" t="1297" r="-2896" b="27500"/>
          <a:stretch/>
        </p:blipFill>
        <p:spPr>
          <a:xfrm>
            <a:off x="9653587" y="3429000"/>
            <a:ext cx="3948114" cy="344890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81F29D9-59D4-4BA1-9762-49A57B0300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51" b="27658" l="4500" r="25700">
                        <a14:foregroundMark x1="13900" y1="18465" x2="13900" y2="18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9" t="11216" r="75483" b="72500"/>
          <a:stretch/>
        </p:blipFill>
        <p:spPr>
          <a:xfrm>
            <a:off x="11017250" y="5601521"/>
            <a:ext cx="1085850" cy="11167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1A5D309-8426-405C-AD9C-10AF6EB142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432" b="73221" l="70700" r="83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563" t="60834" r="15379" b="25324"/>
          <a:stretch/>
        </p:blipFill>
        <p:spPr>
          <a:xfrm>
            <a:off x="10448925" y="6004905"/>
            <a:ext cx="1130300" cy="129980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5AE63A6-7D64-45A8-9C12-006AE365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92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227A276-5A11-499E-8DC4-6C8D7B676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5373" l="2375" r="97500">
                        <a14:foregroundMark x1="51375" y1="85149" x2="51375" y2="85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71" r="2828" b="4780"/>
          <a:stretch/>
        </p:blipFill>
        <p:spPr>
          <a:xfrm>
            <a:off x="5449652" y="642300"/>
            <a:ext cx="3926764" cy="62103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07A8697-15DC-4862-863C-8367F781B1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627" b="36851" l="68800" r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259" t="16574" r="4014" b="62685"/>
          <a:stretch/>
        </p:blipFill>
        <p:spPr>
          <a:xfrm>
            <a:off x="132586" y="3493450"/>
            <a:ext cx="3626614" cy="32756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74A4836-9DB4-4386-B073-788ECA4C91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859" b="51399" l="51600" r="66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5648" r="33088" b="47500"/>
          <a:stretch/>
        </p:blipFill>
        <p:spPr>
          <a:xfrm>
            <a:off x="10512444" y="-139700"/>
            <a:ext cx="1373388" cy="272796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85C46D-7EC5-4BEA-B4FC-1C41C0F0F3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58" b="23261" l="22700" r="39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43" r="60193" b="76112"/>
          <a:stretch/>
        </p:blipFill>
        <p:spPr>
          <a:xfrm>
            <a:off x="3489781" y="4122615"/>
            <a:ext cx="1466850" cy="264648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B89A8CE-92D8-4E87-9B48-24A0282E2F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201" b="73781" l="42700" r="98800">
                        <a14:foregroundMark x1="53900" y1="50440" x2="53900" y2="50440"/>
                        <a14:foregroundMark x1="59000" y1="50600" x2="59000" y2="50600"/>
                        <a14:foregroundMark x1="81100" y1="63149" x2="81100" y2="63149"/>
                        <a14:foregroundMark x1="81100" y1="63149" x2="81100" y2="63149"/>
                        <a14:foregroundMark x1="98800" y1="66906" x2="98800" y2="66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48611" r="28370" b="26482"/>
          <a:stretch/>
        </p:blipFill>
        <p:spPr>
          <a:xfrm>
            <a:off x="10237262" y="2241248"/>
            <a:ext cx="1822152" cy="205316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3A26F9-672E-4BD3-BD03-FD9D1B48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61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C2061-1574-4CAD-9461-1F50A3C5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Tang" panose="02000500000000000000" pitchFamily="2" charset="-120"/>
              </a:rPr>
              <a:t>Outline</a:t>
            </a:r>
            <a:endParaRPr lang="zh-TW" altLang="en-US" sz="8000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Tang" panose="02000500000000000000" pitchFamily="2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850" y="2156207"/>
            <a:ext cx="4395008" cy="4194717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sz="3200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Motivation</a:t>
            </a:r>
          </a:p>
          <a:p>
            <a:pPr marL="514350" indent="-514350">
              <a:buAutoNum type="arabicPeriod"/>
            </a:pPr>
            <a:r>
              <a:rPr lang="en-US" altLang="zh-TW" sz="3200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Task – </a:t>
            </a:r>
            <a:r>
              <a:rPr lang="en-US" altLang="zh-TW" sz="3200" b="1" dirty="0" err="1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Pikaliya</a:t>
            </a:r>
            <a:r>
              <a:rPr lang="en-US" altLang="zh-TW" sz="3200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 chess</a:t>
            </a:r>
          </a:p>
          <a:p>
            <a:pPr marL="514350" indent="-514350">
              <a:buAutoNum type="arabicPeriod"/>
            </a:pPr>
            <a:r>
              <a:rPr lang="en-US" altLang="zh-TW" sz="3200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Equipment</a:t>
            </a:r>
          </a:p>
          <a:p>
            <a:pPr marL="514350" indent="-514350">
              <a:buAutoNum type="arabicPeriod"/>
            </a:pPr>
            <a:r>
              <a:rPr lang="en-US" altLang="zh-TW" sz="3200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Methodology</a:t>
            </a:r>
          </a:p>
          <a:p>
            <a:pPr marL="514350" indent="-514350">
              <a:buAutoNum type="arabicPeriod"/>
            </a:pPr>
            <a:r>
              <a:rPr lang="en-US" altLang="zh-TW" sz="3200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Result – Demo Video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8674BE-FCF0-4E79-895A-0D072096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9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37060CE-9269-4969-8AF7-ACB4DD428AF3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258425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Motivation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618488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Having no friends because of social anxiety.</a:t>
            </a:r>
          </a:p>
          <a:p>
            <a:pPr marL="514350" indent="-514350">
              <a:buAutoNum type="arabicPeriod"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Playing games without keeping social distance.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When you're alone, but you want to play some board games.</a:t>
            </a:r>
          </a:p>
          <a:p>
            <a:pPr marL="514350" indent="-514350">
              <a:buAutoNum type="arabicPeriod"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  <a:p>
            <a:pPr marL="514350" indent="-514350">
              <a:buAutoNum type="arabicPeriod"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06D521C1-9A10-4ADA-9577-536B7A5933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636" l="27958" r="70519">
                        <a14:foregroundMark x1="39723" y1="23186" x2="39585" y2="31181"/>
                        <a14:foregroundMark x1="49273" y1="85486" x2="63806" y2="68266"/>
                        <a14:foregroundMark x1="59273" y1="75092" x2="62388" y2="75584"/>
                        <a14:foregroundMark x1="63564" y1="61255" x2="64118" y2="62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1" r="27338" b="3722"/>
          <a:stretch/>
        </p:blipFill>
        <p:spPr>
          <a:xfrm>
            <a:off x="9412448" y="195704"/>
            <a:ext cx="2946711" cy="3654308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725D45A-0CAC-4964-BE16-3C9C7BAC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74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Task – </a:t>
            </a: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Pikaliya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 Chess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092AC6-AD8E-44F8-8420-77A282E7AC85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074277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Combine ‘</a:t>
            </a: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Gomoku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’ and ‘Tic-tac-toe’, with some modification.</a:t>
            </a:r>
          </a:p>
          <a:p>
            <a:pPr marL="457200" lvl="1" indent="0">
              <a:buNone/>
            </a:pP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Board: 3 by 3, with cross lines</a:t>
            </a:r>
          </a:p>
          <a:p>
            <a:pPr marL="457200" lvl="1" indent="0">
              <a:buNone/>
            </a:pP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Players: 2</a:t>
            </a:r>
          </a:p>
          <a:p>
            <a:pPr marL="457200" lvl="1" indent="0">
              <a:buNone/>
            </a:pP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Chess </a:t>
            </a:r>
            <a:r>
              <a:rPr lang="en-US" altLang="zh-TW" b="1" dirty="0" err="1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pices</a:t>
            </a: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: Each player has 3 chess</a:t>
            </a:r>
          </a:p>
        </p:txBody>
      </p:sp>
      <p:pic>
        <p:nvPicPr>
          <p:cNvPr id="10" name="內容版面配置區 16">
            <a:extLst>
              <a:ext uri="{FF2B5EF4-FFF2-40B4-BE49-F238E27FC236}">
                <a16:creationId xmlns:a16="http://schemas.microsoft.com/office/drawing/2014/main" id="{F5E20F6F-21CA-42D2-A417-5B5D60CA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6" b="23865" l="73385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59" b="75223"/>
          <a:stretch/>
        </p:blipFill>
        <p:spPr>
          <a:xfrm>
            <a:off x="10337800" y="210027"/>
            <a:ext cx="1228728" cy="1223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5BB9A2-B37F-4E3A-B890-9888ECE89D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6" b="24085" l="2538" r="25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878" b="75165"/>
          <a:stretch/>
        </p:blipFill>
        <p:spPr>
          <a:xfrm>
            <a:off x="11041064" y="1027906"/>
            <a:ext cx="838200" cy="837377"/>
          </a:xfrm>
          <a:prstGeom prst="rect">
            <a:avLst/>
          </a:prstGeom>
        </p:spPr>
      </p:pic>
      <p:pic>
        <p:nvPicPr>
          <p:cNvPr id="1026" name="Picture 2" descr="https://cdn.parenting.com.tw/flipedu/upload/member_246/images/6(7).PNG">
            <a:extLst>
              <a:ext uri="{FF2B5EF4-FFF2-40B4-BE49-F238E27FC236}">
                <a16:creationId xmlns:a16="http://schemas.microsoft.com/office/drawing/2014/main" id="{722C5684-C60D-4B13-B5C1-25F3C0608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2"/>
          <a:stretch/>
        </p:blipFill>
        <p:spPr bwMode="auto">
          <a:xfrm>
            <a:off x="4771660" y="3860251"/>
            <a:ext cx="2648680" cy="22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B22E82CA-B146-4F90-A6D7-C6F17E633218}"/>
              </a:ext>
            </a:extLst>
          </p:cNvPr>
          <p:cNvSpPr/>
          <p:nvPr/>
        </p:nvSpPr>
        <p:spPr>
          <a:xfrm>
            <a:off x="2731985" y="4829080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1A7F7C1-0F33-4D92-B6CB-5C8468898770}"/>
              </a:ext>
            </a:extLst>
          </p:cNvPr>
          <p:cNvSpPr/>
          <p:nvPr/>
        </p:nvSpPr>
        <p:spPr>
          <a:xfrm>
            <a:off x="2133315" y="4829080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2606D32-259C-4782-B2A5-8A719FDE182B}"/>
              </a:ext>
            </a:extLst>
          </p:cNvPr>
          <p:cNvSpPr/>
          <p:nvPr/>
        </p:nvSpPr>
        <p:spPr>
          <a:xfrm>
            <a:off x="1534645" y="4829080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6C200DB4-2B20-43B5-831E-56CA921D7C7D}"/>
              </a:ext>
            </a:extLst>
          </p:cNvPr>
          <p:cNvSpPr/>
          <p:nvPr/>
        </p:nvSpPr>
        <p:spPr>
          <a:xfrm>
            <a:off x="10020506" y="4829080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9C3B37A5-6433-4D90-ABEA-43EE37CE215B}"/>
              </a:ext>
            </a:extLst>
          </p:cNvPr>
          <p:cNvSpPr/>
          <p:nvPr/>
        </p:nvSpPr>
        <p:spPr>
          <a:xfrm>
            <a:off x="9421836" y="4829080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FC0E8C2-4DA5-4C01-9905-E0ABAB1A57F7}"/>
              </a:ext>
            </a:extLst>
          </p:cNvPr>
          <p:cNvSpPr/>
          <p:nvPr/>
        </p:nvSpPr>
        <p:spPr>
          <a:xfrm>
            <a:off x="8823166" y="4829080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37C6F5-B082-4099-933D-972330823167}"/>
              </a:ext>
            </a:extLst>
          </p:cNvPr>
          <p:cNvSpPr txBox="1"/>
          <p:nvPr/>
        </p:nvSpPr>
        <p:spPr>
          <a:xfrm flipH="1">
            <a:off x="1615142" y="4139775"/>
            <a:ext cx="144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Player A:</a:t>
            </a:r>
            <a:endParaRPr lang="zh-TW" altLang="en-US" sz="2800" b="1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314306-2EF3-4291-B7BA-6EDCFECC8CD4}"/>
              </a:ext>
            </a:extLst>
          </p:cNvPr>
          <p:cNvSpPr txBox="1"/>
          <p:nvPr/>
        </p:nvSpPr>
        <p:spPr>
          <a:xfrm flipH="1">
            <a:off x="8855004" y="4139775"/>
            <a:ext cx="154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2"/>
                </a:solidFill>
                <a:latin typeface="Garamond" panose="02020404030301010803" pitchFamily="18" charset="0"/>
              </a:rPr>
              <a:t>Player B:</a:t>
            </a:r>
            <a:endParaRPr lang="zh-TW" altLang="en-US" sz="2800" b="1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99D2FB-E9AD-4C55-9845-6B6D70FBA161}"/>
              </a:ext>
            </a:extLst>
          </p:cNvPr>
          <p:cNvSpPr txBox="1"/>
          <p:nvPr/>
        </p:nvSpPr>
        <p:spPr>
          <a:xfrm flipH="1">
            <a:off x="5574990" y="6150807"/>
            <a:ext cx="154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Board</a:t>
            </a:r>
            <a:endParaRPr lang="zh-TW" altLang="en-US" sz="2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F0A10E-A0BA-4CF4-9CB8-9C69F339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57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Task – </a:t>
            </a: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Pikaliya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 Chess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092AC6-AD8E-44F8-8420-77A282E7AC85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074277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Step 1. alternate turns placing a chess piece on an empty square.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The player who moves first can’t place the chess piece in the middle point in the first round.</a:t>
            </a:r>
          </a:p>
          <a:p>
            <a:pPr marL="0" indent="0">
              <a:buNone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10" name="內容版面配置區 16">
            <a:extLst>
              <a:ext uri="{FF2B5EF4-FFF2-40B4-BE49-F238E27FC236}">
                <a16:creationId xmlns:a16="http://schemas.microsoft.com/office/drawing/2014/main" id="{F5E20F6F-21CA-42D2-A417-5B5D60CA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6" b="23865" l="73385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59" b="75223"/>
          <a:stretch/>
        </p:blipFill>
        <p:spPr>
          <a:xfrm>
            <a:off x="10337800" y="210027"/>
            <a:ext cx="1228728" cy="1223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5BB9A2-B37F-4E3A-B890-9888ECE89D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6" b="24085" l="2538" r="25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878" b="75165"/>
          <a:stretch/>
        </p:blipFill>
        <p:spPr>
          <a:xfrm>
            <a:off x="11041064" y="1027906"/>
            <a:ext cx="838200" cy="837377"/>
          </a:xfrm>
          <a:prstGeom prst="rect">
            <a:avLst/>
          </a:prstGeom>
        </p:spPr>
      </p:pic>
      <p:pic>
        <p:nvPicPr>
          <p:cNvPr id="1026" name="Picture 2" descr="https://cdn.parenting.com.tw/flipedu/upload/member_246/images/6(7).PNG">
            <a:extLst>
              <a:ext uri="{FF2B5EF4-FFF2-40B4-BE49-F238E27FC236}">
                <a16:creationId xmlns:a16="http://schemas.microsoft.com/office/drawing/2014/main" id="{722C5684-C60D-4B13-B5C1-25F3C0608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2"/>
          <a:stretch/>
        </p:blipFill>
        <p:spPr bwMode="auto">
          <a:xfrm>
            <a:off x="4771660" y="3860251"/>
            <a:ext cx="2648680" cy="22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B22E82CA-B146-4F90-A6D7-C6F17E633218}"/>
              </a:ext>
            </a:extLst>
          </p:cNvPr>
          <p:cNvSpPr/>
          <p:nvPr/>
        </p:nvSpPr>
        <p:spPr>
          <a:xfrm>
            <a:off x="2731985" y="4829080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1A7F7C1-0F33-4D92-B6CB-5C8468898770}"/>
              </a:ext>
            </a:extLst>
          </p:cNvPr>
          <p:cNvSpPr/>
          <p:nvPr/>
        </p:nvSpPr>
        <p:spPr>
          <a:xfrm>
            <a:off x="2133315" y="4829080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2606D32-259C-4782-B2A5-8A719FDE182B}"/>
              </a:ext>
            </a:extLst>
          </p:cNvPr>
          <p:cNvSpPr/>
          <p:nvPr/>
        </p:nvSpPr>
        <p:spPr>
          <a:xfrm>
            <a:off x="1534645" y="4829080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6C200DB4-2B20-43B5-831E-56CA921D7C7D}"/>
              </a:ext>
            </a:extLst>
          </p:cNvPr>
          <p:cNvSpPr/>
          <p:nvPr/>
        </p:nvSpPr>
        <p:spPr>
          <a:xfrm>
            <a:off x="10020506" y="4829080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9C3B37A5-6433-4D90-ABEA-43EE37CE215B}"/>
              </a:ext>
            </a:extLst>
          </p:cNvPr>
          <p:cNvSpPr/>
          <p:nvPr/>
        </p:nvSpPr>
        <p:spPr>
          <a:xfrm>
            <a:off x="9421836" y="4829080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FC0E8C2-4DA5-4C01-9905-E0ABAB1A57F7}"/>
              </a:ext>
            </a:extLst>
          </p:cNvPr>
          <p:cNvSpPr/>
          <p:nvPr/>
        </p:nvSpPr>
        <p:spPr>
          <a:xfrm>
            <a:off x="8823166" y="4829080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37C6F5-B082-4099-933D-972330823167}"/>
              </a:ext>
            </a:extLst>
          </p:cNvPr>
          <p:cNvSpPr txBox="1"/>
          <p:nvPr/>
        </p:nvSpPr>
        <p:spPr>
          <a:xfrm flipH="1">
            <a:off x="1615142" y="4139775"/>
            <a:ext cx="144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Player A:</a:t>
            </a:r>
            <a:endParaRPr lang="zh-TW" altLang="en-US" sz="2800" b="1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314306-2EF3-4291-B7BA-6EDCFECC8CD4}"/>
              </a:ext>
            </a:extLst>
          </p:cNvPr>
          <p:cNvSpPr txBox="1"/>
          <p:nvPr/>
        </p:nvSpPr>
        <p:spPr>
          <a:xfrm flipH="1">
            <a:off x="8855004" y="4139775"/>
            <a:ext cx="154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2"/>
                </a:solidFill>
                <a:latin typeface="Garamond" panose="02020404030301010803" pitchFamily="18" charset="0"/>
              </a:rPr>
              <a:t>Player B:</a:t>
            </a:r>
            <a:endParaRPr lang="zh-TW" altLang="en-US" sz="2800" b="1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99D2FB-E9AD-4C55-9845-6B6D70FBA161}"/>
              </a:ext>
            </a:extLst>
          </p:cNvPr>
          <p:cNvSpPr txBox="1"/>
          <p:nvPr/>
        </p:nvSpPr>
        <p:spPr>
          <a:xfrm flipH="1">
            <a:off x="5574990" y="6150807"/>
            <a:ext cx="154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Board</a:t>
            </a:r>
            <a:endParaRPr lang="zh-TW" altLang="en-US" sz="2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F02B24-832B-499D-86E5-BE57A783C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37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-0.24245 0.116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22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35534 -0.0090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3612 0.1166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0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0.32669 0.1166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8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41107 -0.1148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60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0.00463 L 0.23216 -0.0090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0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Task – </a:t>
            </a: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Pikaliya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 Chess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092AC6-AD8E-44F8-8420-77A282E7AC85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074277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Step 2. Players alternate turns moving a chess piece along any lines.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Cannot move the same chess piece as previous round!</a:t>
            </a:r>
          </a:p>
        </p:txBody>
      </p:sp>
      <p:pic>
        <p:nvPicPr>
          <p:cNvPr id="10" name="內容版面配置區 16">
            <a:extLst>
              <a:ext uri="{FF2B5EF4-FFF2-40B4-BE49-F238E27FC236}">
                <a16:creationId xmlns:a16="http://schemas.microsoft.com/office/drawing/2014/main" id="{F5E20F6F-21CA-42D2-A417-5B5D60CA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6" b="23865" l="73385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59" b="75223"/>
          <a:stretch/>
        </p:blipFill>
        <p:spPr>
          <a:xfrm>
            <a:off x="10337800" y="210027"/>
            <a:ext cx="1228728" cy="1223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5BB9A2-B37F-4E3A-B890-9888ECE89D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6" b="24085" l="2538" r="25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878" b="75165"/>
          <a:stretch/>
        </p:blipFill>
        <p:spPr>
          <a:xfrm>
            <a:off x="11041064" y="1027906"/>
            <a:ext cx="838200" cy="837377"/>
          </a:xfrm>
          <a:prstGeom prst="rect">
            <a:avLst/>
          </a:prstGeom>
        </p:spPr>
      </p:pic>
      <p:pic>
        <p:nvPicPr>
          <p:cNvPr id="1026" name="Picture 2" descr="https://cdn.parenting.com.tw/flipedu/upload/member_246/images/6(7).PNG">
            <a:extLst>
              <a:ext uri="{FF2B5EF4-FFF2-40B4-BE49-F238E27FC236}">
                <a16:creationId xmlns:a16="http://schemas.microsoft.com/office/drawing/2014/main" id="{722C5684-C60D-4B13-B5C1-25F3C0608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2"/>
          <a:stretch/>
        </p:blipFill>
        <p:spPr bwMode="auto">
          <a:xfrm>
            <a:off x="4771660" y="3860251"/>
            <a:ext cx="2648680" cy="22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B22E82CA-B146-4F90-A6D7-C6F17E633218}"/>
              </a:ext>
            </a:extLst>
          </p:cNvPr>
          <p:cNvSpPr/>
          <p:nvPr/>
        </p:nvSpPr>
        <p:spPr>
          <a:xfrm>
            <a:off x="6657958" y="5584259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1A7F7C1-0F33-4D92-B6CB-5C8468898770}"/>
              </a:ext>
            </a:extLst>
          </p:cNvPr>
          <p:cNvSpPr/>
          <p:nvPr/>
        </p:nvSpPr>
        <p:spPr>
          <a:xfrm>
            <a:off x="5013379" y="4803609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2606D32-259C-4782-B2A5-8A719FDE182B}"/>
              </a:ext>
            </a:extLst>
          </p:cNvPr>
          <p:cNvSpPr/>
          <p:nvPr/>
        </p:nvSpPr>
        <p:spPr>
          <a:xfrm>
            <a:off x="5856007" y="4818280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6C200DB4-2B20-43B5-831E-56CA921D7C7D}"/>
              </a:ext>
            </a:extLst>
          </p:cNvPr>
          <p:cNvSpPr/>
          <p:nvPr/>
        </p:nvSpPr>
        <p:spPr>
          <a:xfrm>
            <a:off x="5867092" y="5601149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9C3B37A5-6433-4D90-ABEA-43EE37CE215B}"/>
              </a:ext>
            </a:extLst>
          </p:cNvPr>
          <p:cNvSpPr/>
          <p:nvPr/>
        </p:nvSpPr>
        <p:spPr>
          <a:xfrm>
            <a:off x="5013380" y="5601149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FC0E8C2-4DA5-4C01-9905-E0ABAB1A57F7}"/>
              </a:ext>
            </a:extLst>
          </p:cNvPr>
          <p:cNvSpPr/>
          <p:nvPr/>
        </p:nvSpPr>
        <p:spPr>
          <a:xfrm>
            <a:off x="5013381" y="4040186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37C6F5-B082-4099-933D-972330823167}"/>
              </a:ext>
            </a:extLst>
          </p:cNvPr>
          <p:cNvSpPr txBox="1"/>
          <p:nvPr/>
        </p:nvSpPr>
        <p:spPr>
          <a:xfrm flipH="1">
            <a:off x="1615142" y="4139775"/>
            <a:ext cx="144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Player A:</a:t>
            </a:r>
            <a:endParaRPr lang="zh-TW" altLang="en-US" sz="2800" b="1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314306-2EF3-4291-B7BA-6EDCFECC8CD4}"/>
              </a:ext>
            </a:extLst>
          </p:cNvPr>
          <p:cNvSpPr txBox="1"/>
          <p:nvPr/>
        </p:nvSpPr>
        <p:spPr>
          <a:xfrm flipH="1">
            <a:off x="8855004" y="4139775"/>
            <a:ext cx="154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2"/>
                </a:solidFill>
                <a:latin typeface="Garamond" panose="02020404030301010803" pitchFamily="18" charset="0"/>
              </a:rPr>
              <a:t>Player B:</a:t>
            </a:r>
            <a:endParaRPr lang="zh-TW" altLang="en-US" sz="2800" b="1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99D2FB-E9AD-4C55-9845-6B6D70FBA161}"/>
              </a:ext>
            </a:extLst>
          </p:cNvPr>
          <p:cNvSpPr txBox="1"/>
          <p:nvPr/>
        </p:nvSpPr>
        <p:spPr>
          <a:xfrm flipH="1">
            <a:off x="5574990" y="6150807"/>
            <a:ext cx="154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Board</a:t>
            </a:r>
            <a:endParaRPr lang="zh-TW" altLang="en-US" sz="2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C8E5E8-7CF8-49FB-944A-5D7A0571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37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022E-16 L 0.0694 -0.1199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0.07005 -0.1201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022E-16 L 4.58333E-6 -0.116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-0.06484 0.0023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Task – </a:t>
            </a:r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Pikaliya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 Chess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092AC6-AD8E-44F8-8420-77A282E7AC85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074277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TW" b="1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First player to form an unbroken chain of three chess pieces horizontally, vertically, or diagonally wins.</a:t>
            </a:r>
          </a:p>
        </p:txBody>
      </p:sp>
      <p:pic>
        <p:nvPicPr>
          <p:cNvPr id="10" name="內容版面配置區 16">
            <a:extLst>
              <a:ext uri="{FF2B5EF4-FFF2-40B4-BE49-F238E27FC236}">
                <a16:creationId xmlns:a16="http://schemas.microsoft.com/office/drawing/2014/main" id="{F5E20F6F-21CA-42D2-A417-5B5D60CA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6" b="23865" l="73385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59" b="75223"/>
          <a:stretch/>
        </p:blipFill>
        <p:spPr>
          <a:xfrm>
            <a:off x="10337800" y="210027"/>
            <a:ext cx="1228728" cy="1223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5BB9A2-B37F-4E3A-B890-9888ECE89D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6" b="24085" l="2538" r="25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878" b="75165"/>
          <a:stretch/>
        </p:blipFill>
        <p:spPr>
          <a:xfrm>
            <a:off x="11041064" y="1027906"/>
            <a:ext cx="838200" cy="837377"/>
          </a:xfrm>
          <a:prstGeom prst="rect">
            <a:avLst/>
          </a:prstGeom>
        </p:spPr>
      </p:pic>
      <p:pic>
        <p:nvPicPr>
          <p:cNvPr id="1026" name="Picture 2" descr="https://cdn.parenting.com.tw/flipedu/upload/member_246/images/6(7).PNG">
            <a:extLst>
              <a:ext uri="{FF2B5EF4-FFF2-40B4-BE49-F238E27FC236}">
                <a16:creationId xmlns:a16="http://schemas.microsoft.com/office/drawing/2014/main" id="{722C5684-C60D-4B13-B5C1-25F3C0608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2"/>
          <a:stretch/>
        </p:blipFill>
        <p:spPr bwMode="auto">
          <a:xfrm>
            <a:off x="4771660" y="3860251"/>
            <a:ext cx="2648680" cy="22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B22E82CA-B146-4F90-A6D7-C6F17E633218}"/>
              </a:ext>
            </a:extLst>
          </p:cNvPr>
          <p:cNvSpPr/>
          <p:nvPr/>
        </p:nvSpPr>
        <p:spPr>
          <a:xfrm>
            <a:off x="5837682" y="5643352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1A7F7C1-0F33-4D92-B6CB-5C8468898770}"/>
              </a:ext>
            </a:extLst>
          </p:cNvPr>
          <p:cNvSpPr/>
          <p:nvPr/>
        </p:nvSpPr>
        <p:spPr>
          <a:xfrm>
            <a:off x="5806377" y="4781323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2606D32-259C-4782-B2A5-8A719FDE182B}"/>
              </a:ext>
            </a:extLst>
          </p:cNvPr>
          <p:cNvSpPr/>
          <p:nvPr/>
        </p:nvSpPr>
        <p:spPr>
          <a:xfrm>
            <a:off x="5837683" y="3943570"/>
            <a:ext cx="457815" cy="457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6C200DB4-2B20-43B5-831E-56CA921D7C7D}"/>
              </a:ext>
            </a:extLst>
          </p:cNvPr>
          <p:cNvSpPr/>
          <p:nvPr/>
        </p:nvSpPr>
        <p:spPr>
          <a:xfrm>
            <a:off x="6670953" y="4781323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9C3B37A5-6433-4D90-ABEA-43EE37CE215B}"/>
              </a:ext>
            </a:extLst>
          </p:cNvPr>
          <p:cNvSpPr/>
          <p:nvPr/>
        </p:nvSpPr>
        <p:spPr>
          <a:xfrm>
            <a:off x="4952325" y="4830170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FC0E8C2-4DA5-4C01-9905-E0ABAB1A57F7}"/>
              </a:ext>
            </a:extLst>
          </p:cNvPr>
          <p:cNvSpPr/>
          <p:nvPr/>
        </p:nvSpPr>
        <p:spPr>
          <a:xfrm>
            <a:off x="5013381" y="4040186"/>
            <a:ext cx="457815" cy="45781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37C6F5-B082-4099-933D-972330823167}"/>
              </a:ext>
            </a:extLst>
          </p:cNvPr>
          <p:cNvSpPr txBox="1"/>
          <p:nvPr/>
        </p:nvSpPr>
        <p:spPr>
          <a:xfrm flipH="1">
            <a:off x="1615142" y="4139775"/>
            <a:ext cx="1442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Player A:</a:t>
            </a:r>
            <a:endParaRPr lang="zh-TW" altLang="en-US" sz="2800" b="1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2314306-2EF3-4291-B7BA-6EDCFECC8CD4}"/>
              </a:ext>
            </a:extLst>
          </p:cNvPr>
          <p:cNvSpPr txBox="1"/>
          <p:nvPr/>
        </p:nvSpPr>
        <p:spPr>
          <a:xfrm flipH="1">
            <a:off x="8855004" y="4139775"/>
            <a:ext cx="154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2"/>
                </a:solidFill>
                <a:latin typeface="Garamond" panose="02020404030301010803" pitchFamily="18" charset="0"/>
              </a:rPr>
              <a:t>Player B:</a:t>
            </a:r>
            <a:endParaRPr lang="zh-TW" altLang="en-US" sz="2800" b="1" dirty="0">
              <a:solidFill>
                <a:schemeClr val="accent2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99D2FB-E9AD-4C55-9845-6B6D70FBA161}"/>
              </a:ext>
            </a:extLst>
          </p:cNvPr>
          <p:cNvSpPr txBox="1"/>
          <p:nvPr/>
        </p:nvSpPr>
        <p:spPr>
          <a:xfrm flipH="1">
            <a:off x="5574990" y="6150807"/>
            <a:ext cx="154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Board</a:t>
            </a:r>
            <a:endParaRPr lang="zh-TW" altLang="en-US" sz="2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流程圖: 程序 3">
            <a:extLst>
              <a:ext uri="{FF2B5EF4-FFF2-40B4-BE49-F238E27FC236}">
                <a16:creationId xmlns:a16="http://schemas.microsoft.com/office/drawing/2014/main" id="{7DE26B3E-10E2-48FB-9189-6AC3B81B0F51}"/>
              </a:ext>
            </a:extLst>
          </p:cNvPr>
          <p:cNvSpPr/>
          <p:nvPr/>
        </p:nvSpPr>
        <p:spPr>
          <a:xfrm>
            <a:off x="6025676" y="3621741"/>
            <a:ext cx="101648" cy="2760009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5A31711-D4F7-4FBE-91E4-A712C60AB9C4}"/>
              </a:ext>
            </a:extLst>
          </p:cNvPr>
          <p:cNvSpPr txBox="1"/>
          <p:nvPr/>
        </p:nvSpPr>
        <p:spPr>
          <a:xfrm flipH="1">
            <a:off x="1744539" y="4855485"/>
            <a:ext cx="1442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accent6"/>
                </a:solidFill>
                <a:latin typeface="Garamond" panose="02020404030301010803" pitchFamily="18" charset="0"/>
              </a:rPr>
              <a:t>Win!</a:t>
            </a:r>
            <a:endParaRPr lang="zh-TW" altLang="en-US" sz="4000" b="1" dirty="0">
              <a:solidFill>
                <a:schemeClr val="accent6"/>
              </a:solidFill>
              <a:latin typeface="Garamond" panose="02020404030301010803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A108D7-2A7F-490B-96E7-6B00B50F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5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What we need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6D521C1-9A10-4ADA-9577-536B7A593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636" l="27958" r="70519">
                        <a14:foregroundMark x1="39723" y1="23186" x2="39585" y2="31181"/>
                        <a14:foregroundMark x1="49273" y1="85486" x2="63806" y2="68266"/>
                        <a14:foregroundMark x1="59273" y1="75092" x2="62388" y2="75584"/>
                        <a14:foregroundMark x1="63564" y1="61255" x2="64118" y2="62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81" r="27338" b="3722"/>
          <a:stretch/>
        </p:blipFill>
        <p:spPr>
          <a:xfrm>
            <a:off x="10312489" y="-232883"/>
            <a:ext cx="3378201" cy="4189412"/>
          </a:xfr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092AC6-AD8E-44F8-8420-77A282E7AC85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4536546" cy="43588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Equipment: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TM5-900 Robot Arm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RGB Webcams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Software: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b="1" dirty="0" err="1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OpenCV</a:t>
            </a: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ROS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TW" b="1" dirty="0" err="1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Matlab</a:t>
            </a: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  <a:p>
            <a:pPr marL="0" indent="0">
              <a:buNone/>
            </a:pPr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……..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51" y="2076385"/>
            <a:ext cx="1718777" cy="151798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251" y="3980066"/>
            <a:ext cx="2784244" cy="151798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EC0120F-92F5-4E89-A87F-F9B322EDB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436" y="2076386"/>
            <a:ext cx="2506128" cy="342166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C3779F8-DA4E-427A-A1B9-1617F852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C55CCF-2DB2-431A-96CF-242C159E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Garamond" panose="02020404030301010803" pitchFamily="18" charset="0"/>
              </a:rPr>
              <a:t>Methodology - Setup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0092AC6-AD8E-44F8-8420-77A282E7AC85}"/>
              </a:ext>
            </a:extLst>
          </p:cNvPr>
          <p:cNvCxnSpPr/>
          <p:nvPr/>
        </p:nvCxnSpPr>
        <p:spPr>
          <a:xfrm>
            <a:off x="3863975" y="1690688"/>
            <a:ext cx="44640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3FE4971-C3AF-4695-B075-C333CF4EDC6A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10074277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b="1" dirty="0">
              <a:solidFill>
                <a:schemeClr val="bg1">
                  <a:lumMod val="85000"/>
                </a:scheme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10" name="內容版面配置區 16">
            <a:extLst>
              <a:ext uri="{FF2B5EF4-FFF2-40B4-BE49-F238E27FC236}">
                <a16:creationId xmlns:a16="http://schemas.microsoft.com/office/drawing/2014/main" id="{F5E20F6F-21CA-42D2-A417-5B5D60CA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6" b="23865" l="73385" r="973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59" b="75223"/>
          <a:stretch/>
        </p:blipFill>
        <p:spPr>
          <a:xfrm>
            <a:off x="10337800" y="210027"/>
            <a:ext cx="1228728" cy="12237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5BB9A2-B37F-4E3A-B890-9888ECE89D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16" b="24085" l="2538" r="25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878" b="75165"/>
          <a:stretch/>
        </p:blipFill>
        <p:spPr>
          <a:xfrm>
            <a:off x="11041064" y="1027906"/>
            <a:ext cx="838200" cy="837377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0A108D7-2A7F-490B-96E7-6B00B50F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68B9D-8BF1-4CCA-B738-36788F703E3C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D4F78268-390D-4A9A-BF8E-3E7FF69485BC}"/>
              </a:ext>
            </a:extLst>
          </p:cNvPr>
          <p:cNvSpPr txBox="1">
            <a:spLocks/>
          </p:cNvSpPr>
          <p:nvPr/>
        </p:nvSpPr>
        <p:spPr>
          <a:xfrm>
            <a:off x="966787" y="2022858"/>
            <a:ext cx="9345702" cy="435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Gamer Robot and </a:t>
            </a:r>
            <a:r>
              <a:rPr lang="en-US" altLang="zh-TW" b="1" dirty="0" err="1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Pikaliya</a:t>
            </a:r>
            <a:r>
              <a:rPr lang="en-US" altLang="zh-TW" b="1" dirty="0">
                <a:solidFill>
                  <a:prstClr val="white">
                    <a:lumMod val="85000"/>
                  </a:prstClr>
                </a:solidFill>
                <a:latin typeface="Garamond" panose="02020404030301010803" pitchFamily="18" charset="0"/>
                <a:ea typeface="SentyZHAO 新蒂赵孟頫" panose="03000600000000000000" pitchFamily="66" charset="-122"/>
              </a:rPr>
              <a:t> chess setup.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b="1" dirty="0">
              <a:solidFill>
                <a:prstClr val="white">
                  <a:lumMod val="85000"/>
                </a:prstClr>
              </a:solidFill>
              <a:latin typeface="Garamond" panose="02020404030301010803" pitchFamily="18" charset="0"/>
              <a:ea typeface="SentyZHAO 新蒂赵孟頫" panose="03000600000000000000" pitchFamily="66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E2A68E7-6154-4630-AEA5-A226201685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06" t="39735" r="31757" b="9895"/>
          <a:stretch/>
        </p:blipFill>
        <p:spPr>
          <a:xfrm>
            <a:off x="3478329" y="2862250"/>
            <a:ext cx="4322618" cy="336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Calibri"/>
        <a:ea typeface="標楷體"/>
        <a:cs typeface=""/>
      </a:majorFont>
      <a:minorFont>
        <a:latin typeface="Calibri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365</Words>
  <Application>Microsoft Office PowerPoint</Application>
  <PresentationFormat>寬螢幕</PresentationFormat>
  <Paragraphs>88</Paragraphs>
  <Slides>16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SentyTang</vt:lpstr>
      <vt:lpstr>Arial</vt:lpstr>
      <vt:lpstr>Calibri</vt:lpstr>
      <vt:lpstr>新細明體</vt:lpstr>
      <vt:lpstr>Wingdings</vt:lpstr>
      <vt:lpstr>SentyZHAO 新蒂赵孟頫</vt:lpstr>
      <vt:lpstr>標楷體</vt:lpstr>
      <vt:lpstr>Garamond</vt:lpstr>
      <vt:lpstr>Office 佈景主題</vt:lpstr>
      <vt:lpstr>1_Office 佈景主題</vt:lpstr>
      <vt:lpstr>Gamer Robot</vt:lpstr>
      <vt:lpstr>Outline</vt:lpstr>
      <vt:lpstr>Motivation</vt:lpstr>
      <vt:lpstr>Task – Pikaliya Chess</vt:lpstr>
      <vt:lpstr>Task – Pikaliya Chess</vt:lpstr>
      <vt:lpstr>Task – Pikaliya Chess</vt:lpstr>
      <vt:lpstr>Task – Pikaliya Chess</vt:lpstr>
      <vt:lpstr>What we need</vt:lpstr>
      <vt:lpstr>Methodology - Setup</vt:lpstr>
      <vt:lpstr>Methodology – Detection (1/2)</vt:lpstr>
      <vt:lpstr>Methodology – Detection (2/2)</vt:lpstr>
      <vt:lpstr>Methodology – Detection (2/2)</vt:lpstr>
      <vt:lpstr>Methodology – Algorithm</vt:lpstr>
      <vt:lpstr>Result – Demo Video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國立成功大學</dc:title>
  <dc:creator>沈筱蓉</dc:creator>
  <cp:lastModifiedBy>莊志淵</cp:lastModifiedBy>
  <cp:revision>99</cp:revision>
  <dcterms:created xsi:type="dcterms:W3CDTF">2018-01-28T10:11:27Z</dcterms:created>
  <dcterms:modified xsi:type="dcterms:W3CDTF">2021-01-18T04:46:30Z</dcterms:modified>
</cp:coreProperties>
</file>